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61" r:id="rId3"/>
    <p:sldId id="265" r:id="rId4"/>
    <p:sldId id="266" r:id="rId5"/>
    <p:sldId id="257" r:id="rId6"/>
    <p:sldId id="260" r:id="rId7"/>
    <p:sldId id="268" r:id="rId8"/>
    <p:sldId id="269" r:id="rId9"/>
    <p:sldId id="277" r:id="rId10"/>
    <p:sldId id="276" r:id="rId11"/>
    <p:sldId id="271" r:id="rId12"/>
    <p:sldId id="274" r:id="rId13"/>
    <p:sldId id="275" r:id="rId14"/>
    <p:sldId id="279" r:id="rId15"/>
    <p:sldId id="262" r:id="rId16"/>
    <p:sldId id="263" r:id="rId17"/>
    <p:sldId id="280" r:id="rId18"/>
    <p:sldId id="281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84" autoAdjust="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60CFA2-0931-46B9-8DCE-F199DE944976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678545-CB57-4AB5-937D-A4C3517C82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33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z="1600" smtClean="0">
                <a:latin typeface="Arial" panose="020B0604020202020204" pitchFamily="34" charset="0"/>
              </a:rPr>
              <a:t>Шесть выдающихся медицинских объединений (Американская академия педиатрии: Американская академия психиатрии детей и подростков, Американская ассоциация психологов, Американская медицинская ассоциация, Американская академия семейных врачей и Американская ассоциация психиатров) предупреждают об эффектах воздействия медиа-насилия на детей.</a:t>
            </a:r>
          </a:p>
        </p:txBody>
      </p:sp>
      <p:sp>
        <p:nvSpPr>
          <p:cNvPr id="48132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11129EB8-8885-484B-B5F5-697046E45706}" type="slidenum">
              <a:rPr lang="ru-RU" altLang="ru-RU" sz="1200">
                <a:latin typeface="Calibri" panose="020F0502020204030204" pitchFamily="34" charset="0"/>
              </a:rPr>
              <a:pPr algn="r" eaLnBrk="1" hangingPunct="1"/>
              <a:t>11</a:t>
            </a:fld>
            <a:endParaRPr lang="ru-RU" altLang="ru-RU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834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6868" name="Номер слайда 3"/>
          <p:cNvSpPr txBox="1">
            <a:spLocks noGrp="1"/>
          </p:cNvSpPr>
          <p:nvPr/>
        </p:nvSpPr>
        <p:spPr bwMode="auto">
          <a:xfrm>
            <a:off x="3884614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AE57C600-9C84-4F8B-A6E3-505C1AC222DF}" type="slidenum">
              <a:rPr lang="ru-RU" altLang="ru-RU" sz="1200">
                <a:latin typeface="Calibri" panose="020F0502020204030204" pitchFamily="34" charset="0"/>
              </a:rPr>
              <a:pPr algn="r" eaLnBrk="1" hangingPunct="1"/>
              <a:t>15</a:t>
            </a:fld>
            <a:endParaRPr lang="ru-RU" altLang="ru-RU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690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8916" name="Номер слайда 3"/>
          <p:cNvSpPr txBox="1">
            <a:spLocks noGrp="1"/>
          </p:cNvSpPr>
          <p:nvPr/>
        </p:nvSpPr>
        <p:spPr bwMode="auto">
          <a:xfrm>
            <a:off x="3884614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D43A8643-3D40-4C4C-8D97-3B7D7E622F9A}" type="slidenum">
              <a:rPr lang="ru-RU" altLang="ru-RU" sz="1200">
                <a:latin typeface="Calibri" panose="020F0502020204030204" pitchFamily="34" charset="0"/>
              </a:rPr>
              <a:pPr algn="r" eaLnBrk="1" hangingPunct="1"/>
              <a:t>16</a:t>
            </a:fld>
            <a:endParaRPr lang="ru-RU" altLang="ru-RU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643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98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11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73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C176A-5CF5-4EDD-9E62-21A6A37114E3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16B4F6-79E3-4238-B85A-10A5F7B499C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85088021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750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497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400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940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764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948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881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262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348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988840"/>
            <a:ext cx="7848600" cy="3799433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Эффекты  воздействия 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информационной продукции на развитие и психическое здоровье ребенка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76672"/>
            <a:ext cx="8208912" cy="1275928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altLang="ru-RU" sz="1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КОМИТЕТ ПО ДЕЛАМ ОБРАЗОВАНИЯ ГОРОДА ЧЕЛЯБИНСКА</a:t>
            </a:r>
          </a:p>
          <a:p>
            <a:pPr algn="ctr">
              <a:defRPr/>
            </a:pPr>
            <a:r>
              <a:rPr lang="ru-RU" altLang="ru-RU" sz="1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«МУНИЦИПАЛЬНОЕ БЮДЖЕТНОЕ  УЧРЕЖДЕНИЕ</a:t>
            </a:r>
          </a:p>
          <a:p>
            <a:pPr algn="ctr">
              <a:defRPr/>
            </a:pPr>
            <a:r>
              <a:rPr lang="ru-RU" altLang="ru-RU" sz="1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ПСИХОЛОГО-ПЕДАГОГИЧЕСКОЙ, МЕДИЦИНСКОЙ И СОЦИАЛЬНОЙ ПОМОЩИ МЕТАЛЛУРГИЧЕСКОГО РАЙОНА Г. ЧЕЛЯБИНСКА»</a:t>
            </a:r>
          </a:p>
          <a:p>
            <a:pPr algn="ctr">
              <a:defRPr/>
            </a:pPr>
            <a:r>
              <a:rPr lang="ru-RU" altLang="ru-RU" sz="1000" b="1" u="sng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Липецкая ул.27, г. Челябинск, 454047, тел./факс: (351) 721-02-10, е-</a:t>
            </a:r>
            <a:r>
              <a:rPr lang="en-US" altLang="ru-RU" sz="1000" b="1" u="sng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altLang="ru-RU" sz="1000" b="1" u="sng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altLang="ru-RU" sz="1000" b="1" u="sng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mcenter</a:t>
            </a:r>
            <a:r>
              <a:rPr lang="ru-RU" altLang="ru-RU" sz="1000" b="1" u="sng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-74@ </a:t>
            </a:r>
            <a:r>
              <a:rPr lang="en-US" altLang="ru-RU" sz="1000" b="1" u="sng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altLang="ru-RU" sz="1000" b="1" u="sng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ru-RU" sz="1000" b="1" u="sng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endParaRPr lang="ru-RU" altLang="ru-RU" sz="10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86162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Новая психологическая реальность - стирание границ между реальностью и виртуальным миром. Виртуализация реальности</a:t>
            </a:r>
          </a:p>
          <a:p>
            <a:pPr>
              <a:lnSpc>
                <a:spcPct val="80000"/>
              </a:lnSpc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Деформация картины мира - утрата чувства «необратимости жизни».</a:t>
            </a:r>
          </a:p>
          <a:p>
            <a:pPr>
              <a:lnSpc>
                <a:spcPct val="80000"/>
              </a:lnSpc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Потребность в успехе и достижениях  и стремление к «лайкам»</a:t>
            </a:r>
          </a:p>
          <a:p>
            <a:pPr>
              <a:lnSpc>
                <a:spcPct val="80000"/>
              </a:lnSpc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Усиление демонстративного 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нарциссических черт личности </a:t>
            </a:r>
          </a:p>
          <a:p>
            <a:pPr>
              <a:lnSpc>
                <a:spcPct val="80000"/>
              </a:lnSpc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Уход от реального общения в виртуальное пространство, приводящий  к изоляции, трудностям общения и проблемам личностного развития. Обеднение содержания общения. 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Снижения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социального и эмоционального интеллекта. Низкий уровень эмпатии</a:t>
            </a:r>
          </a:p>
          <a:p>
            <a:pPr>
              <a:lnSpc>
                <a:spcPct val="80000"/>
              </a:lnSpc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Низкий уровень психологической безопасности общения в Сети, распространение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кибертравли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кибербуллинга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0"/>
            <a:ext cx="6264696" cy="1268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505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ru-RU" alt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Эффекты воздействия  медиа-насилия на детей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7337" y="1196752"/>
            <a:ext cx="8569325" cy="467995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Рост проявлений антисоциального и агрессивного поведения;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«Шоковая терапия» - повышение порогов чувствительности - дети становятся менее чувствительными к насилию и к лицам, страдающим от насилия;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altLang="ru-RU" sz="2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ормирование отношения к 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насилию как к норме поведения  - нарушение морального развития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Искажение картины мира - дети начинают видеть мир жестоким и  недоброжелательным, боятся стать жертвой насилия. Рост страхов, фобий, панических расстройств, тревожности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Стремление к насилию на основе отождествления «силы» с насилием -  видеть больше насилия в развлечениях и в реальной жизни;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коммуникации - насилие рассматривается как допустимое средство разрешения конфликтов</a:t>
            </a:r>
          </a:p>
        </p:txBody>
      </p:sp>
    </p:spTree>
    <p:extLst>
      <p:ext uri="{BB962C8B-B14F-4D97-AF65-F5344CB8AC3E}">
        <p14:creationId xmlns:p14="http://schemas.microsoft.com/office/powerpoint/2010/main" val="2681577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r>
              <a:rPr lang="ru-RU" alt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от 29.12.2010 N 436-ФЗ  </a:t>
            </a:r>
            <a:br>
              <a:rPr lang="ru-RU" alt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"О защите детей от информации, </a:t>
            </a:r>
            <a:br>
              <a:rPr lang="ru-RU" alt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причиняющей вред их здоровью и развитию»</a:t>
            </a:r>
            <a:br>
              <a:rPr lang="ru-RU" alt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8" name="Rectangle 4"/>
          <p:cNvSpPr>
            <a:spLocks noGrp="1"/>
          </p:cNvSpPr>
          <p:nvPr>
            <p:ph type="body" idx="1"/>
          </p:nvPr>
        </p:nvSpPr>
        <p:spPr>
          <a:xfrm>
            <a:off x="457200" y="1772817"/>
            <a:ext cx="8229600" cy="435334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altLang="ru-RU" sz="1800" dirty="0" smtClean="0"/>
              <a:t>1. </a:t>
            </a:r>
            <a:r>
              <a:rPr lang="ru-RU" alt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Настоящий Федеральный закон регулирует отношения, связанные с защитой детей от информации, причиняющей вред их здоровью и (или) развитию, в том числе от такой информации, содержащейся в информационной продукции.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alt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Настоящий Федеральный закон не распространяется на отношения в сфере:</a:t>
            </a:r>
          </a:p>
          <a:p>
            <a:pPr>
              <a:lnSpc>
                <a:spcPct val="80000"/>
              </a:lnSpc>
            </a:pPr>
            <a:r>
              <a:rPr lang="ru-RU" alt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оборота информационной продукции, содержащей научную, научно-техническую, статистическую информацию;</a:t>
            </a:r>
          </a:p>
          <a:p>
            <a:pPr>
              <a:lnSpc>
                <a:spcPct val="80000"/>
              </a:lnSpc>
            </a:pPr>
            <a:r>
              <a:rPr lang="ru-RU" alt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распространения информации, недопустимость ограничения доступа к которой установлена Федеральным законом от 27 июля 2006 года N 149-ФЗ "Об информации, информационных технологиях и о защите информации" и другими федеральными законами;</a:t>
            </a:r>
          </a:p>
          <a:p>
            <a:pPr>
              <a:lnSpc>
                <a:spcPct val="80000"/>
              </a:lnSpc>
            </a:pPr>
            <a:r>
              <a:rPr lang="ru-RU" alt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оборота информационной продукции, имеющей значительную историческую, художественную или иную культурную ценность для общества;</a:t>
            </a:r>
          </a:p>
          <a:p>
            <a:pPr>
              <a:lnSpc>
                <a:spcPct val="80000"/>
              </a:lnSpc>
            </a:pPr>
            <a:r>
              <a:rPr lang="ru-RU" alt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рекламы.</a:t>
            </a:r>
          </a:p>
          <a:p>
            <a:pPr>
              <a:lnSpc>
                <a:spcPct val="80000"/>
              </a:lnSpc>
            </a:pPr>
            <a:endParaRPr lang="ru-RU" altLang="ru-RU" sz="1600" i="1" dirty="0" smtClean="0">
              <a:latin typeface="Arial" panose="020B0604020202020204" pitchFamily="34" charset="0"/>
            </a:endParaRPr>
          </a:p>
        </p:txBody>
      </p:sp>
      <p:pic>
        <p:nvPicPr>
          <p:cNvPr id="6149" name="Picture 5" descr="G:\Презентация_2012_10_05\Материалы\ic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229200"/>
            <a:ext cx="864096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378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>
          <a:xfrm>
            <a:off x="457200" y="8879"/>
            <a:ext cx="8229600" cy="1043857"/>
          </a:xfrm>
        </p:spPr>
        <p:txBody>
          <a:bodyPr>
            <a:normAutofit/>
          </a:bodyPr>
          <a:lstStyle/>
          <a:p>
            <a:r>
              <a:rPr lang="ru-RU" alt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понятия, используемые в ФЗ</a:t>
            </a:r>
          </a:p>
        </p:txBody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>
          <a:xfrm>
            <a:off x="395288" y="908720"/>
            <a:ext cx="8291512" cy="5400005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безопасность детей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состояние защищенности детей, при котором отсутствует риск, связанный с причинением информацией вреда их здоровью и (или) физическому, психическому, духовному, нравственному развитию;</a:t>
            </a:r>
          </a:p>
          <a:p>
            <a:pPr>
              <a:lnSpc>
                <a:spcPct val="80000"/>
              </a:lnSpc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продукция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предназначенные для оборота на территории Российской Федерации продукция средств массовой информации, печатная продукция, аудиовизуальная продукция на любых видах носителей, программы для электронных вычислительных машин (программы для ЭВМ) и базы данных, а также информация, распространяемая посредством зрелищных мероприятий, и информация, размещаемая в информационно-телекоммуникационных сетях (в том числе в сети Интернет) и сетях подвижной радиотелефонной связи.</a:t>
            </a:r>
          </a:p>
          <a:p>
            <a:pPr>
              <a:lnSpc>
                <a:spcPct val="80000"/>
              </a:lnSpc>
            </a:pPr>
            <a:r>
              <a:rPr lang="ru-RU" altLang="ru-RU" sz="2000" b="1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Информация, причиняющая вред здоровью и (или) развитию детей, -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информация (в том числе содержащаяся в информационной продукции для детей), распространение которой среди детей запрещено или ограничено в соответствии с настоящим Федеральным законом</a:t>
            </a:r>
          </a:p>
          <a:p>
            <a:pPr>
              <a:lnSpc>
                <a:spcPct val="80000"/>
              </a:lnSpc>
            </a:pPr>
            <a:r>
              <a:rPr lang="ru-RU" altLang="ru-RU" sz="2000" b="1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информационной продукции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распределение информационной продукции в зависимости от ее тематики, жанра, содержания и художественного оформления по возрастным категориям детей в порядке, установленном настоящим ФЗ</a:t>
            </a:r>
          </a:p>
        </p:txBody>
      </p:sp>
      <p:pic>
        <p:nvPicPr>
          <p:cNvPr id="28676" name="Picture 5" descr="G:\Презентация_2012_10_05\Материалы\ic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229200"/>
            <a:ext cx="866775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0013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Возрастная классификация</a:t>
            </a:r>
          </a:p>
        </p:txBody>
      </p:sp>
      <p:sp>
        <p:nvSpPr>
          <p:cNvPr id="8294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продукция для детей, не достигших возраста шести лет;</a:t>
            </a:r>
          </a:p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продукция для детей, достигших возраста шести лет;</a:t>
            </a:r>
          </a:p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продукция для детей, достигших возраста двенадцати лет;</a:t>
            </a:r>
          </a:p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продукция для детей, достигших возраста шестнадцати лет</a:t>
            </a:r>
          </a:p>
        </p:txBody>
      </p:sp>
    </p:spTree>
    <p:extLst>
      <p:ext uri="{BB962C8B-B14F-4D97-AF65-F5344CB8AC3E}">
        <p14:creationId xmlns:p14="http://schemas.microsoft.com/office/powerpoint/2010/main" val="2336818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512" y="158750"/>
            <a:ext cx="8189788" cy="1143000"/>
          </a:xfrm>
        </p:spPr>
        <p:txBody>
          <a:bodyPr>
            <a:normAutofit/>
          </a:bodyPr>
          <a:lstStyle/>
          <a:p>
            <a:r>
              <a:rPr lang="ru-RU" alt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информационной продукции на психическое развитие ребенка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1520" y="1427163"/>
            <a:ext cx="8640960" cy="467995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мировосприятия и психологического благополучия</a:t>
            </a:r>
          </a:p>
          <a:p>
            <a:pPr>
              <a:lnSpc>
                <a:spcPct val="80000"/>
              </a:lnSpc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базового доверия к миру/установок враждебности к миру, уверенности в справедливости и разумности мира-оптимизм-доброжелательность</a:t>
            </a:r>
            <a:endParaRPr lang="ru-RU" alt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ценностно-смысловой сферы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усвоение моральных норм, ценностей, этических представлений, соответствующих нравственным гуманистическим идеалам</a:t>
            </a:r>
            <a:endParaRPr lang="ru-RU" alt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Усвоение семейных ценностей и формирование представлений о семье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гражданской идентичности и толерантности личности; развитие этнической, гендерной и личностной идентичности;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системы социальных и межличностных отношений и общения со сверстниками и взрослыми</a:t>
            </a:r>
          </a:p>
        </p:txBody>
      </p:sp>
    </p:spTree>
    <p:extLst>
      <p:ext uri="{BB962C8B-B14F-4D97-AF65-F5344CB8AC3E}">
        <p14:creationId xmlns:p14="http://schemas.microsoft.com/office/powerpoint/2010/main" val="370910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512" y="169863"/>
            <a:ext cx="8412038" cy="1143000"/>
          </a:xfrm>
        </p:spPr>
        <p:txBody>
          <a:bodyPr>
            <a:normAutofit/>
          </a:bodyPr>
          <a:lstStyle/>
          <a:p>
            <a:r>
              <a:rPr lang="ru-RU" alt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параметры влияния информационной продукции на психическое развитие ребенка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512" y="1312863"/>
            <a:ext cx="8964488" cy="48260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altLang="ru-RU" sz="2400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познавательной сферы и когнитивных способностей</a:t>
            </a:r>
            <a:endParaRPr lang="ru-RU" altLang="ru-RU" sz="2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содержательной, достоверной, научно-обоснованной информации, адекватной возрасту ребенка и создающей зону ближайшего развития;</a:t>
            </a:r>
          </a:p>
          <a:p>
            <a:pPr>
              <a:lnSpc>
                <a:spcPct val="80000"/>
              </a:lnSpc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познавательной активности, мотивации к познанию и творчеству, творческих способностей.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altLang="ru-RU" sz="2400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altLang="ru-RU" sz="2400" b="1" i="1" dirty="0" err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просоциальных</a:t>
            </a:r>
            <a:r>
              <a:rPr lang="ru-RU" altLang="ru-RU" sz="2400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 поведения:</a:t>
            </a:r>
            <a:endParaRPr lang="ru-RU" altLang="ru-RU" sz="2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ребенка в социальную активность, реализация в деятельности моральных норм и нравственных ценностей.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altLang="ru-RU" sz="2400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девиантного поведения</a:t>
            </a:r>
            <a:r>
              <a:rPr lang="ru-RU" alt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80000"/>
              </a:lnSpc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минимизация демонстрации моделей и образцов девиантного и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делинквентного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поведения, включая агрессивное поведение в любых его формах, в том числе и суициды,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аддиктивное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поведение, сексуальное поведение. Представление подобных моделей может быть обосновано лишь решением  специальных задач профилактики и коррекции данных форм поведения.</a:t>
            </a:r>
          </a:p>
        </p:txBody>
      </p:sp>
    </p:spTree>
    <p:extLst>
      <p:ext uri="{BB962C8B-B14F-4D97-AF65-F5344CB8AC3E}">
        <p14:creationId xmlns:p14="http://schemas.microsoft.com/office/powerpoint/2010/main" val="10338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Факультет психологии </a:t>
            </a:r>
            <a:br>
              <a:rPr lang="ru-RU" altLang="ru-RU" sz="3200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МГУ имени М.В</a:t>
            </a:r>
            <a:r>
              <a:rPr lang="ru-RU" altLang="ru-RU" sz="3200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Ломоносова</a:t>
            </a:r>
            <a:endParaRPr lang="ru-RU" altLang="ru-RU" sz="3200" dirty="0" smtClean="0">
              <a:solidFill>
                <a:schemeClr val="hlin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46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0720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новых образовательных программ для подготовки психологов - магистерская программа «</a:t>
            </a:r>
            <a:r>
              <a:rPr lang="ru-RU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Киберпсихология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программа подготовки веб-психологов для решения психологических задач профилактики информационных рисков на уровне </a:t>
            </a:r>
            <a:r>
              <a:rPr lang="ru-RU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специалитета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магистратуры, а также повышения квалификации</a:t>
            </a:r>
          </a:p>
          <a:p>
            <a:pPr>
              <a:lnSpc>
                <a:spcPct val="80000"/>
              </a:lnSpc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 в области информационной социализации детей и подростков, </a:t>
            </a:r>
            <a:r>
              <a:rPr lang="ru-RU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медиапсихологии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основе инновационных технологий виртуальной реальности</a:t>
            </a:r>
          </a:p>
          <a:p>
            <a:pPr>
              <a:lnSpc>
                <a:spcPct val="80000"/>
              </a:lnSpc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Разработаны и успешно апробированы в ОУ методические пособия по формированию информационной безопасности в сети Интернет </a:t>
            </a:r>
          </a:p>
          <a:p>
            <a:pPr>
              <a:lnSpc>
                <a:spcPct val="80000"/>
              </a:lnSpc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Разработаны и успешно апробированы  методики экспертизы информационной продукции для детей и подростков</a:t>
            </a:r>
          </a:p>
          <a:p>
            <a:pPr>
              <a:lnSpc>
                <a:spcPct val="80000"/>
              </a:lnSpc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Разработаны программы дополнительного образования для производителей информационной продукции для детей и подростков</a:t>
            </a:r>
          </a:p>
          <a:p>
            <a:pPr>
              <a:lnSpc>
                <a:spcPct val="80000"/>
              </a:lnSpc>
            </a:pPr>
            <a:endParaRPr lang="ru-RU" altLang="ru-RU" sz="2000" dirty="0" smtClean="0"/>
          </a:p>
          <a:p>
            <a:pPr>
              <a:lnSpc>
                <a:spcPct val="80000"/>
              </a:lnSpc>
            </a:pPr>
            <a:endParaRPr lang="ru-RU" altLang="ru-RU" sz="2800" dirty="0" smtClean="0"/>
          </a:p>
        </p:txBody>
      </p:sp>
      <p:pic>
        <p:nvPicPr>
          <p:cNvPr id="62468" name="Picture 5" descr="G:\Презентация_2012_10_05\Материалы\ic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988" y="5805488"/>
            <a:ext cx="866775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5822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Перспективные задачи  обеспечения информационной безопасности </a:t>
            </a:r>
            <a:br>
              <a:rPr lang="ru-RU" alt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и подростков</a:t>
            </a:r>
          </a:p>
        </p:txBody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2000" dirty="0" smtClean="0"/>
              <a:t>1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развитие механизмов общественно-государственного регулирования производства и распространения  информационной продукции;</a:t>
            </a:r>
          </a:p>
          <a:p>
            <a:pPr>
              <a:lnSpc>
                <a:spcPct val="80000"/>
              </a:lnSpc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поддержка  программ создания безопасной развивающей информационной среды для детей и подростков;</a:t>
            </a:r>
          </a:p>
          <a:p>
            <a:pPr>
              <a:lnSpc>
                <a:spcPct val="80000"/>
              </a:lnSpc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разработка и внедрение обучающих программ для специалистов в области производства медиа-продукции, ее возрастной маркировки и экспертизы; </a:t>
            </a:r>
          </a:p>
          <a:p>
            <a:pPr>
              <a:lnSpc>
                <a:spcPct val="80000"/>
              </a:lnSpc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внедрение программ медиа-образования для детей и подростков, в том числе программ безопасного Интернета; </a:t>
            </a:r>
          </a:p>
          <a:p>
            <a:pPr>
              <a:lnSpc>
                <a:spcPct val="80000"/>
              </a:lnSpc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 широкомасштабные исследования особенностей  информационной социализации детей и подростков, эффекты воздействия информационной продукции на психическое здоровье, развитие и эмоциональное благополучие детей и подростков</a:t>
            </a:r>
          </a:p>
          <a:p>
            <a:pPr>
              <a:lnSpc>
                <a:spcPct val="80000"/>
              </a:lnSpc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подготовка специалистов для работы по профилактике Интернет-рисков девиантного поведения и компьютерной и игровой </a:t>
            </a:r>
            <a:r>
              <a:rPr lang="ru-RU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аддикций</a:t>
            </a:r>
            <a:endParaRPr lang="ru-RU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3012" name="Picture 5" descr="G:\Презентация_2012_10_05\Материалы\ic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805264"/>
            <a:ext cx="866775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6020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62" y="240864"/>
            <a:ext cx="8705526" cy="6212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210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Глубинные изменения современного детства и обусловленная ими актуализация психолого-педагогических проблем развития образования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70660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276872"/>
            <a:ext cx="2736304" cy="374506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0659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4139952" y="2348880"/>
            <a:ext cx="4834880" cy="4209331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Дави́д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Ио́сифович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Фельдште́йн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российский педагог и психолог, профессор, член-корреспондент РАО, действительный член АПСН. Вице-президент Российской академии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142176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640258"/>
            <a:ext cx="5256584" cy="528945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глазах современного человека  совершился качественный скачок – реальный переход человечества в  исторически новое состояние, которое некоторые исследователи определяют как </a:t>
            </a:r>
            <a:r>
              <a:rPr lang="ru-RU" sz="44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цивилизационный слом.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0"/>
            <a:ext cx="259228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561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pPr algn="ctr"/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3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8784976" cy="648072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462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786408" y="548680"/>
            <a:ext cx="7571184" cy="44253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Причем, наиболее выражено особенности 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характер  всех этих </a:t>
            </a:r>
            <a:endParaRPr lang="ru-RU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процессов </a:t>
            </a: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проявляются в </a:t>
            </a:r>
            <a:r>
              <a:rPr lang="ru-RU" sz="7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Детстве</a:t>
            </a: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7840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/>
          </p:nvPr>
        </p:nvSpPr>
        <p:spPr>
          <a:xfrm>
            <a:off x="0" y="5776174"/>
            <a:ext cx="9252520" cy="1081826"/>
          </a:xfrm>
        </p:spPr>
        <p:txBody>
          <a:bodyPr>
            <a:noAutofit/>
          </a:bodyPr>
          <a:lstStyle/>
          <a:p>
            <a:pPr algn="ctr"/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Новое время – новые формы общения: </a:t>
            </a:r>
            <a:r>
              <a:rPr lang="ru-RU" alt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новые </a:t>
            </a:r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возможности и новые риски</a:t>
            </a:r>
          </a:p>
        </p:txBody>
      </p:sp>
      <p:sp>
        <p:nvSpPr>
          <p:cNvPr id="54275" name="Rectangle 3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155097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endParaRPr lang="ru-RU" alt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84284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alt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Вверх </a:t>
            </a:r>
            <a:r>
              <a:rPr lang="ru-RU" alt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лестнице, ведущей вниз?</a:t>
            </a:r>
          </a:p>
        </p:txBody>
      </p:sp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61446"/>
            <a:ext cx="8640960" cy="4887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1751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17571" y="109700"/>
            <a:ext cx="7543800" cy="72146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alt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Примеры субкультур</a:t>
            </a:r>
            <a:r>
              <a:rPr lang="ru-RU" altLang="ru-RU" dirty="0" smtClean="0"/>
              <a:t>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0" y="923662"/>
            <a:ext cx="9185462" cy="5934339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Хиппи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Битники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b="1" dirty="0" err="1">
                <a:latin typeface="Times New Roman" pitchFamily="18" charset="0"/>
                <a:cs typeface="Times New Roman" pitchFamily="18" charset="0"/>
              </a:rPr>
              <a:t>Растафари</a:t>
            </a:r>
            <a:endParaRPr lang="ru-RU" altLang="ru-RU" sz="24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Металлисты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Панки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Готы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Хип-хоп культура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b="1" dirty="0" err="1">
                <a:latin typeface="Times New Roman" pitchFamily="18" charset="0"/>
                <a:cs typeface="Times New Roman" pitchFamily="18" charset="0"/>
              </a:rPr>
              <a:t>Эмо</a:t>
            </a:r>
            <a:endParaRPr lang="ru-RU" altLang="ru-RU" sz="24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 dirty="0" err="1">
                <a:latin typeface="Times New Roman" pitchFamily="18" charset="0"/>
                <a:cs typeface="Times New Roman" pitchFamily="18" charset="0"/>
              </a:rPr>
              <a:t>Киберпанки</a:t>
            </a:r>
            <a:endParaRPr lang="ru-RU" altLang="ru-RU" sz="24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 dirty="0" err="1">
                <a:latin typeface="Times New Roman" pitchFamily="18" charset="0"/>
                <a:cs typeface="Times New Roman" pitchFamily="18" charset="0"/>
              </a:rPr>
              <a:t>Ролевики</a:t>
            </a:r>
            <a:endParaRPr lang="ru-RU" altLang="ru-RU" sz="24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 dirty="0" err="1">
                <a:latin typeface="Times New Roman" pitchFamily="18" charset="0"/>
                <a:cs typeface="Times New Roman" pitchFamily="18" charset="0"/>
              </a:rPr>
              <a:t>Аниме</a:t>
            </a:r>
            <a:endParaRPr lang="ru-RU" altLang="ru-RU" sz="24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 dirty="0" err="1">
                <a:latin typeface="Times New Roman" pitchFamily="18" charset="0"/>
                <a:cs typeface="Times New Roman" pitchFamily="18" charset="0"/>
              </a:rPr>
              <a:t>Фурри</a:t>
            </a:r>
            <a:endParaRPr lang="ru-RU" altLang="ru-RU" sz="24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Скинхеды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Гопники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Байкеры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b="1" dirty="0" err="1">
                <a:latin typeface="Times New Roman" pitchFamily="18" charset="0"/>
                <a:cs typeface="Times New Roman" pitchFamily="18" charset="0"/>
              </a:rPr>
              <a:t>Скейтеры</a:t>
            </a:r>
            <a:endParaRPr lang="ru-RU" altLang="ru-RU" sz="24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9" name="Picture 7" descr="Картинка 7 из 131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651" y="2176452"/>
            <a:ext cx="1471612" cy="2547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5" name="Picture 13" descr="Картинка 5 из 15237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702" y="2384623"/>
            <a:ext cx="1366607" cy="2032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7" name="Picture 15" descr="Картинка 9 из 21009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686" y="4417209"/>
            <a:ext cx="1910238" cy="2156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9" name="Picture 17" descr="Картинка 2 из 17405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035" y="5197078"/>
            <a:ext cx="1771651" cy="1660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1" name="Picture 19" descr="Картинка 11 из 15935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248" y="2352186"/>
            <a:ext cx="1583223" cy="2814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7" name="Picture 25" descr="Картинка 3 из 409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308" y="2293133"/>
            <a:ext cx="2525691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21" name="Picture 29" descr="Картинка 2 из 3453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1" y="188641"/>
            <a:ext cx="1763689" cy="2258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23" name="Picture 31" descr="Картинка 3 из 3746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5385" y="923661"/>
            <a:ext cx="1636145" cy="146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25" name="Picture 33" descr="Картинка 7 из 15326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530" y="831160"/>
            <a:ext cx="1146974" cy="1345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27" name="Picture 35" descr="i?id=9297402-31-7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387" y="2161309"/>
            <a:ext cx="1270397" cy="2540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3" name="Picture 21" descr="Картинка 16 из 2541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544" y="0"/>
            <a:ext cx="2082767" cy="2384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Picture 11" descr="Картинка 46 из 15870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5385" y="4106403"/>
            <a:ext cx="2608616" cy="248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397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3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4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68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7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8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8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6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10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11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11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20500"/>
                            </p:stCondLst>
                            <p:childTnLst>
                              <p:par>
                                <p:cTn id="124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131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 nodeType="afterGroup">
                            <p:stCondLst>
                              <p:cond delay="21500"/>
                            </p:stCondLst>
                            <p:childTnLst>
                              <p:par>
                                <p:cTn id="138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8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8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8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8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14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0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20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0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0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15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81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81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81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81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 nodeType="afterGroup">
                            <p:stCondLst>
                              <p:cond delay="24500"/>
                            </p:stCondLst>
                            <p:childTnLst>
                              <p:par>
                                <p:cTn id="15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81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81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81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81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 nodeType="afterGroup">
                            <p:stCondLst>
                              <p:cond delay="25000"/>
                            </p:stCondLst>
                            <p:childTnLst>
                              <p:par>
                                <p:cTn id="16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2000"/>
                                        <p:tgtEl>
                                          <p:spTgt spid="8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20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20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20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 nodeType="afterGroup">
                            <p:stCondLst>
                              <p:cond delay="27000"/>
                            </p:stCondLst>
                            <p:childTnLst>
                              <p:par>
                                <p:cTn id="173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819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819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819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819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 nodeType="afterGroup">
                            <p:stCondLst>
                              <p:cond delay="27500"/>
                            </p:stCondLst>
                            <p:childTnLst>
                              <p:par>
                                <p:cTn id="18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2000"/>
                                        <p:tgtEl>
                                          <p:spTgt spid="8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2000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2000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2000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 nodeType="afterGroup">
                            <p:stCondLst>
                              <p:cond delay="29500"/>
                            </p:stCondLst>
                            <p:childTnLst>
                              <p:par>
                                <p:cTn id="18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500"/>
                                        <p:tgtEl>
                                          <p:spTgt spid="819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 nodeType="afterGroup">
                            <p:stCondLst>
                              <p:cond delay="30000"/>
                            </p:stCondLst>
                            <p:childTnLst>
                              <p:par>
                                <p:cTn id="19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2000"/>
                                        <p:tgtEl>
                                          <p:spTgt spid="8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20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20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20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 nodeType="afterGroup">
                            <p:stCondLst>
                              <p:cond delay="32000"/>
                            </p:stCondLst>
                            <p:childTnLst>
                              <p:par>
                                <p:cTn id="19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0" dur="500"/>
                                        <p:tgtEl>
                                          <p:spTgt spid="819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 nodeType="afterGroup">
                            <p:stCondLst>
                              <p:cond delay="32500"/>
                            </p:stCondLst>
                            <p:childTnLst>
                              <p:par>
                                <p:cTn id="20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2000"/>
                                        <p:tgtEl>
                                          <p:spTgt spid="8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2000" fill="hold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2000" fill="hold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2000" fill="hold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124744"/>
            <a:ext cx="4500646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4" name="Rectangle 2"/>
          <p:cNvSpPr>
            <a:spLocks noGrp="1"/>
          </p:cNvSpPr>
          <p:nvPr>
            <p:ph type="title"/>
          </p:nvPr>
        </p:nvSpPr>
        <p:spPr>
          <a:xfrm>
            <a:off x="0" y="0"/>
            <a:ext cx="8928630" cy="1124744"/>
          </a:xfrm>
        </p:spPr>
        <p:txBody>
          <a:bodyPr>
            <a:normAutofit/>
          </a:bodyPr>
          <a:lstStyle/>
          <a:p>
            <a:r>
              <a:rPr lang="ru-RU" alt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социализация </a:t>
            </a:r>
            <a:br>
              <a:rPr lang="ru-RU" alt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новые возможности</a:t>
            </a:r>
          </a:p>
        </p:txBody>
      </p:sp>
      <p:sp>
        <p:nvSpPr>
          <p:cNvPr id="8195" name="Rectangle 3"/>
          <p:cNvSpPr>
            <a:spLocks noGrp="1"/>
          </p:cNvSpPr>
          <p:nvPr>
            <p:ph type="body" sz="half" idx="1"/>
          </p:nvPr>
        </p:nvSpPr>
        <p:spPr>
          <a:xfrm>
            <a:off x="307975" y="1096444"/>
            <a:ext cx="4067944" cy="5688632"/>
          </a:xfrm>
        </p:spPr>
        <p:txBody>
          <a:bodyPr>
            <a:normAutofit/>
          </a:bodyPr>
          <a:lstStyle/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СМИ  как  важнейший институт социализации нового поколения</a:t>
            </a:r>
            <a:r>
              <a:rPr lang="ru-RU" altLang="ru-RU" sz="2000" dirty="0">
                <a:latin typeface="Arial" panose="020B0604020202020204" pitchFamily="34" charset="0"/>
              </a:rPr>
              <a:t>. </a:t>
            </a:r>
            <a:endParaRPr lang="ru-RU" altLang="ru-RU" sz="2000" dirty="0" smtClean="0">
              <a:latin typeface="Arial" panose="020B0604020202020204" pitchFamily="34" charset="0"/>
            </a:endParaRPr>
          </a:p>
          <a:p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Замещение традиционных форм социализации информационной социализацией. </a:t>
            </a:r>
          </a:p>
          <a:p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Наставника </a:t>
            </a:r>
            <a:endParaRPr lang="ru-RU" alt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кооперации и сотрудничества. </a:t>
            </a:r>
          </a:p>
          <a:p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Я-концепции – </a:t>
            </a:r>
          </a:p>
          <a:p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Перспективы дистанционного </a:t>
            </a:r>
          </a:p>
          <a:p>
            <a:pPr marL="0" indent="0">
              <a:buNone/>
            </a:pP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образования.</a:t>
            </a:r>
          </a:p>
          <a:p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овые границы возможностей.</a:t>
            </a:r>
          </a:p>
        </p:txBody>
      </p:sp>
      <p:pic>
        <p:nvPicPr>
          <p:cNvPr id="8198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27984" y="4869160"/>
            <a:ext cx="4500646" cy="19888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AutoShape 2" descr="Картинки для подростков супе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71823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107950" y="188640"/>
            <a:ext cx="3815978" cy="995635"/>
          </a:xfrm>
        </p:spPr>
        <p:txBody>
          <a:bodyPr>
            <a:normAutofit fontScale="90000"/>
          </a:bodyPr>
          <a:lstStyle/>
          <a:p>
            <a:r>
              <a:rPr lang="ru-RU" alt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социализация </a:t>
            </a:r>
            <a:br>
              <a:rPr lang="ru-RU" alt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риски</a:t>
            </a:r>
          </a:p>
        </p:txBody>
      </p:sp>
      <p:sp>
        <p:nvSpPr>
          <p:cNvPr id="4100" name="Rectangle 4"/>
          <p:cNvSpPr>
            <a:spLocks noGrp="1"/>
          </p:cNvSpPr>
          <p:nvPr>
            <p:ph type="body" idx="1"/>
          </p:nvPr>
        </p:nvSpPr>
        <p:spPr>
          <a:xfrm>
            <a:off x="0" y="1412875"/>
            <a:ext cx="3791367" cy="499745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Проникновение в детско-подростковую среду элементов культа насилия, жестокости, экстремизма;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Пропаганда суицида, алкоголя, </a:t>
            </a:r>
            <a:r>
              <a:rPr lang="ru-RU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психоактивных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веществ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Интернет-зависимости. 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Увлечения видео-играми, навязчивой потребности к общению в чатах, круглосуточном просмотре фильмов и сериалов в Сети  </a:t>
            </a:r>
          </a:p>
          <a:p>
            <a:pPr>
              <a:lnSpc>
                <a:spcPct val="80000"/>
              </a:lnSpc>
            </a:pPr>
            <a:endParaRPr lang="ru-RU" altLang="ru-RU" sz="1800" dirty="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ru-RU" altLang="ru-RU" sz="1400" dirty="0" smtClean="0">
              <a:latin typeface="Arial" panose="020B0604020202020204" pitchFamily="34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931" y="188640"/>
            <a:ext cx="5102565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756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404664"/>
            <a:ext cx="2674640" cy="50405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4388149" cy="5721499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Агрессивность СМИ в навязывании идеалов, выборов, решений и способов действий детской и подростковой аудитории.</a:t>
            </a:r>
          </a:p>
          <a:p>
            <a:pPr>
              <a:lnSpc>
                <a:spcPct val="110000"/>
              </a:lnSpc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«Клиповое» мышление (разорванность, фрагментарность, трудности установления причинно-следственных связей)</a:t>
            </a:r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349" y="404664"/>
            <a:ext cx="4320480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038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727</TotalTime>
  <Words>1236</Words>
  <Application>Microsoft Office PowerPoint</Application>
  <PresentationFormat>Экран (4:3)</PresentationFormat>
  <Paragraphs>109</Paragraphs>
  <Slides>19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Tahoma</vt:lpstr>
      <vt:lpstr>Times New Roman</vt:lpstr>
      <vt:lpstr>Тема Office</vt:lpstr>
      <vt:lpstr>Эффекты  воздействия  информационной продукции на развитие и психическое здоровье ребенка</vt:lpstr>
      <vt:lpstr>Глубинные изменения современного детства и обусловленная ими актуализация психолого-педагогических проблем развития образования.</vt:lpstr>
      <vt:lpstr>Презентация PowerPoint</vt:lpstr>
      <vt:lpstr>Презентация PowerPoint</vt:lpstr>
      <vt:lpstr>Новое время – новые формы общения:  новые возможности и новые риски</vt:lpstr>
      <vt:lpstr>Примеры субкультур:</vt:lpstr>
      <vt:lpstr>Информационная социализация  – новые возможности</vt:lpstr>
      <vt:lpstr>Информационная социализация  - риски</vt:lpstr>
      <vt:lpstr>Презентация PowerPoint</vt:lpstr>
      <vt:lpstr>Презентация PowerPoint</vt:lpstr>
      <vt:lpstr>Эффекты воздействия  медиа-насилия на детей</vt:lpstr>
      <vt:lpstr>Федеральный закон от 29.12.2010 N 436-ФЗ   "О защите детей от информации,  причиняющей вред их здоровью и развитию» </vt:lpstr>
      <vt:lpstr>Основные понятия, используемые в ФЗ</vt:lpstr>
      <vt:lpstr>Возрастная классификация</vt:lpstr>
      <vt:lpstr>Влияние информационной продукции на психическое развитие ребенка</vt:lpstr>
      <vt:lpstr>Основные параметры влияния информационной продукции на психическое развитие ребенка</vt:lpstr>
      <vt:lpstr>Факультет психологии  МГУ имени М.В. Ломоносова</vt:lpstr>
      <vt:lpstr>Перспективные задачи  обеспечения информационной безопасности  детей и подростков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Эффекты воздействия информационной продукции на развитие и психическое здоровье ребенка</dc:title>
  <dc:creator>мц</dc:creator>
  <cp:lastModifiedBy>Пользователь Windows</cp:lastModifiedBy>
  <cp:revision>44</cp:revision>
  <dcterms:created xsi:type="dcterms:W3CDTF">2019-12-02T07:03:16Z</dcterms:created>
  <dcterms:modified xsi:type="dcterms:W3CDTF">2019-12-03T08:48:05Z</dcterms:modified>
</cp:coreProperties>
</file>